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10"/>
  </p:notesMasterIdLst>
  <p:handoutMasterIdLst>
    <p:handoutMasterId r:id="rId11"/>
  </p:handoutMasterIdLst>
  <p:sldIdLst>
    <p:sldId id="300" r:id="rId2"/>
    <p:sldId id="298" r:id="rId3"/>
    <p:sldId id="302" r:id="rId4"/>
    <p:sldId id="303" r:id="rId5"/>
    <p:sldId id="304" r:id="rId6"/>
    <p:sldId id="309" r:id="rId7"/>
    <p:sldId id="310" r:id="rId8"/>
    <p:sldId id="311" r:id="rId9"/>
  </p:sldIdLst>
  <p:sldSz cx="9144000" cy="6858000" type="screen4x3"/>
  <p:notesSz cx="6864350" cy="9998075"/>
  <p:custShowLst>
    <p:custShow name="Presentazione personalizzata 1" id="0">
      <p:sldLst/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r>
              <a:rPr lang="it-IT" smtClean="0"/>
              <a:t>Ing. Sergio BRUNO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9F404961-1F38-48EE-9246-5D0D3AF37C36}" type="datetimeFigureOut">
              <a:rPr lang="it-IT" smtClean="0"/>
              <a:pPr/>
              <a:t>24/04/2021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8210" y="9496436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6FD6C26-3872-418E-9F63-89B3A4F1BEB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r>
              <a:rPr lang="it-IT" smtClean="0"/>
              <a:t>Ing. Sergio BRUNO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9B5FB10B-A40B-4E33-A5C4-7CCB5E62B6EC}" type="datetimeFigureOut">
              <a:rPr lang="it-IT" smtClean="0"/>
              <a:pPr/>
              <a:t>24/04/2021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8210" y="9496436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C6860E3-4295-4EC9-A880-01EED5C2CEE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F94D-5D39-436B-9916-2C2E152D1F7F}" type="datetime1">
              <a:rPr lang="it-IT" smtClean="0"/>
              <a:pPr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EE-D6F7-4DDA-826B-DF129A248A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4E26-82EB-459B-8605-B2E71D777197}" type="datetime1">
              <a:rPr lang="it-IT" smtClean="0"/>
              <a:pPr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EE-D6F7-4DDA-826B-DF129A248A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06A8-4544-41A3-9D72-F9CE8A1A1AC6}" type="datetime1">
              <a:rPr lang="it-IT" smtClean="0"/>
              <a:pPr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EE-D6F7-4DDA-826B-DF129A248A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FA4A-D7D6-4EE7-AACB-54DFD0859704}" type="datetime1">
              <a:rPr lang="it-IT" smtClean="0"/>
              <a:pPr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EE-D6F7-4DDA-826B-DF129A248A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ED0E-2F34-4A8C-86CC-178368562287}" type="datetime1">
              <a:rPr lang="it-IT" smtClean="0"/>
              <a:pPr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EE-D6F7-4DDA-826B-DF129A248A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2E3E-E3BE-45BC-BDEC-518C496FBA19}" type="datetime1">
              <a:rPr lang="it-IT" smtClean="0"/>
              <a:pPr/>
              <a:t>24/04/2021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EE-D6F7-4DDA-826B-DF129A248A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F774-F669-4A9E-BF87-BCE0964F4C34}" type="datetime1">
              <a:rPr lang="it-IT" smtClean="0"/>
              <a:pPr/>
              <a:t>24/04/2021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EE-D6F7-4DDA-826B-DF129A248A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D95E-0EB9-4BD2-8513-071C53872781}" type="datetime1">
              <a:rPr lang="it-IT" smtClean="0"/>
              <a:pPr/>
              <a:t>24/04/2021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EE-D6F7-4DDA-826B-DF129A248A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4276-F3B0-4BF0-A3CD-49322986A0B5}" type="datetime1">
              <a:rPr lang="it-IT" smtClean="0"/>
              <a:pPr/>
              <a:t>24/04/2021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EE-D6F7-4DDA-826B-DF129A248A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EEF6-43FD-4C97-BB7F-CBD5364AEF82}" type="datetime1">
              <a:rPr lang="it-IT" smtClean="0"/>
              <a:pPr/>
              <a:t>24/04/2021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EE-D6F7-4DDA-826B-DF129A248A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9CC0-E6BB-4B5B-98E5-F4736A77F7E2}" type="datetime1">
              <a:rPr lang="it-IT" smtClean="0"/>
              <a:pPr/>
              <a:t>24/04/2021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EE-D6F7-4DDA-826B-DF129A248A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A2A79-6725-4D03-8556-9E626EB85659}" type="datetime1">
              <a:rPr lang="it-IT" smtClean="0"/>
              <a:pPr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839EE-D6F7-4DDA-826B-DF129A248A7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-171400"/>
            <a:ext cx="5224788" cy="73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1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-243408"/>
            <a:ext cx="5328592" cy="80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8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Varco n.1 –Inizio Via Primo Palazzo</a:t>
            </a:r>
            <a:endParaRPr lang="it-IT" sz="3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196752"/>
            <a:ext cx="8612601" cy="609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4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Varco </a:t>
            </a:r>
            <a:r>
              <a:rPr lang="it-IT" dirty="0" smtClean="0"/>
              <a:t>n.2 </a:t>
            </a:r>
            <a:r>
              <a:rPr lang="it-IT" dirty="0"/>
              <a:t>– Via </a:t>
            </a:r>
            <a:r>
              <a:rPr lang="it-IT" dirty="0" err="1" smtClean="0"/>
              <a:t>Circuito_Via</a:t>
            </a:r>
            <a:r>
              <a:rPr lang="it-IT" dirty="0" smtClean="0"/>
              <a:t> Nuova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2" y="1052736"/>
            <a:ext cx="8549015" cy="604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2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Varco </a:t>
            </a:r>
            <a:r>
              <a:rPr lang="it-IT" dirty="0" smtClean="0"/>
              <a:t>n.3 </a:t>
            </a:r>
            <a:r>
              <a:rPr lang="it-IT" dirty="0"/>
              <a:t>– </a:t>
            </a:r>
            <a:r>
              <a:rPr lang="it-IT" dirty="0" smtClean="0"/>
              <a:t>Istituto Marino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367386"/>
            <a:ext cx="7344815" cy="51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3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74772"/>
              </p:ext>
            </p:extLst>
          </p:nvPr>
        </p:nvGraphicFramePr>
        <p:xfrm>
          <a:off x="827584" y="260653"/>
          <a:ext cx="8136904" cy="6480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987">
                  <a:extLst>
                    <a:ext uri="{9D8B030D-6E8A-4147-A177-3AD203B41FA5}">
                      <a16:colId xmlns:a16="http://schemas.microsoft.com/office/drawing/2014/main" val="1686970160"/>
                    </a:ext>
                  </a:extLst>
                </a:gridCol>
                <a:gridCol w="2758919">
                  <a:extLst>
                    <a:ext uri="{9D8B030D-6E8A-4147-A177-3AD203B41FA5}">
                      <a16:colId xmlns:a16="http://schemas.microsoft.com/office/drawing/2014/main" val="540534228"/>
                    </a:ext>
                  </a:extLst>
                </a:gridCol>
                <a:gridCol w="978972">
                  <a:extLst>
                    <a:ext uri="{9D8B030D-6E8A-4147-A177-3AD203B41FA5}">
                      <a16:colId xmlns:a16="http://schemas.microsoft.com/office/drawing/2014/main" val="4251271841"/>
                    </a:ext>
                  </a:extLst>
                </a:gridCol>
                <a:gridCol w="533985">
                  <a:extLst>
                    <a:ext uri="{9D8B030D-6E8A-4147-A177-3AD203B41FA5}">
                      <a16:colId xmlns:a16="http://schemas.microsoft.com/office/drawing/2014/main" val="1568516398"/>
                    </a:ext>
                  </a:extLst>
                </a:gridCol>
                <a:gridCol w="635695">
                  <a:extLst>
                    <a:ext uri="{9D8B030D-6E8A-4147-A177-3AD203B41FA5}">
                      <a16:colId xmlns:a16="http://schemas.microsoft.com/office/drawing/2014/main" val="2117618097"/>
                    </a:ext>
                  </a:extLst>
                </a:gridCol>
                <a:gridCol w="559411">
                  <a:extLst>
                    <a:ext uri="{9D8B030D-6E8A-4147-A177-3AD203B41FA5}">
                      <a16:colId xmlns:a16="http://schemas.microsoft.com/office/drawing/2014/main" val="2265389038"/>
                    </a:ext>
                  </a:extLst>
                </a:gridCol>
                <a:gridCol w="775549">
                  <a:extLst>
                    <a:ext uri="{9D8B030D-6E8A-4147-A177-3AD203B41FA5}">
                      <a16:colId xmlns:a16="http://schemas.microsoft.com/office/drawing/2014/main" val="2823712709"/>
                    </a:ext>
                  </a:extLst>
                </a:gridCol>
                <a:gridCol w="368704">
                  <a:extLst>
                    <a:ext uri="{9D8B030D-6E8A-4147-A177-3AD203B41FA5}">
                      <a16:colId xmlns:a16="http://schemas.microsoft.com/office/drawing/2014/main" val="187053785"/>
                    </a:ext>
                  </a:extLst>
                </a:gridCol>
                <a:gridCol w="648410">
                  <a:extLst>
                    <a:ext uri="{9D8B030D-6E8A-4147-A177-3AD203B41FA5}">
                      <a16:colId xmlns:a16="http://schemas.microsoft.com/office/drawing/2014/main" val="3079602121"/>
                    </a:ext>
                  </a:extLst>
                </a:gridCol>
                <a:gridCol w="432272">
                  <a:extLst>
                    <a:ext uri="{9D8B030D-6E8A-4147-A177-3AD203B41FA5}">
                      <a16:colId xmlns:a16="http://schemas.microsoft.com/office/drawing/2014/main" val="3848343019"/>
                    </a:ext>
                  </a:extLst>
                </a:gridCol>
              </a:tblGrid>
              <a:tr h="435922">
                <a:tc gridSpan="10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Servizio di parcheggi e bus-navetta privati nei fine settimana per 16 ore giornaliere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92623"/>
                  </a:ext>
                </a:extLst>
              </a:tr>
              <a:tr h="435922">
                <a:tc gridSpan="9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Collegamento Torri Morandi-Punta-Torre Bianca-Granatari-via Circuito-T.Faro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4449406"/>
                  </a:ext>
                </a:extLst>
              </a:tr>
              <a:tr h="435922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Punta-Torre Bianca-Pozzo Giudeo-Torri Morandi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148277"/>
                  </a:ext>
                </a:extLst>
              </a:tr>
              <a:tr h="41931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8836117"/>
                  </a:ext>
                </a:extLst>
              </a:tr>
              <a:tr h="5604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PERCORSO "A" TEMPI</a:t>
                      </a:r>
                      <a:endParaRPr lang="it-IT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NAVETTE IMPIEGATE: N.4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4254816"/>
                  </a:ext>
                </a:extLst>
              </a:tr>
              <a:tr h="41931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133611"/>
                  </a:ext>
                </a:extLst>
              </a:tr>
              <a:tr h="4193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Percorrenza media: 20 minuti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9991515"/>
                  </a:ext>
                </a:extLst>
              </a:tr>
              <a:tr h="4193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Attesa media: 5 minuti (20minuti/4navette)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4590407"/>
                  </a:ext>
                </a:extLst>
              </a:tr>
              <a:tr h="4193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Max numero di persone trasportate: 108/h 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9757925"/>
                  </a:ext>
                </a:extLst>
              </a:tr>
              <a:tr h="41931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3185171"/>
                  </a:ext>
                </a:extLst>
              </a:tr>
              <a:tr h="41931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*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1 turni: 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2301880"/>
                  </a:ext>
                </a:extLst>
              </a:tr>
              <a:tr h="41931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9,30 - 01,30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16 ore giornaliere di servizio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540605"/>
                  </a:ext>
                </a:extLst>
              </a:tr>
              <a:tr h="41931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Il prezzo di 0,60/h è orario. Si prevede un indice di riempimento medio del 75%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4033151"/>
                  </a:ext>
                </a:extLst>
              </a:tr>
              <a:tr h="41931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36759"/>
                  </a:ext>
                </a:extLst>
              </a:tr>
              <a:tr h="41931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**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E' ammesso utilizzare le navette da pedoni per spostamenti locali lungo il percorso A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3942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02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132202"/>
              </p:ext>
            </p:extLst>
          </p:nvPr>
        </p:nvGraphicFramePr>
        <p:xfrm>
          <a:off x="395538" y="404672"/>
          <a:ext cx="8496942" cy="6192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677">
                  <a:extLst>
                    <a:ext uri="{9D8B030D-6E8A-4147-A177-3AD203B41FA5}">
                      <a16:colId xmlns:a16="http://schemas.microsoft.com/office/drawing/2014/main" val="640933050"/>
                    </a:ext>
                  </a:extLst>
                </a:gridCol>
                <a:gridCol w="2880994">
                  <a:extLst>
                    <a:ext uri="{9D8B030D-6E8A-4147-A177-3AD203B41FA5}">
                      <a16:colId xmlns:a16="http://schemas.microsoft.com/office/drawing/2014/main" val="2201195449"/>
                    </a:ext>
                  </a:extLst>
                </a:gridCol>
                <a:gridCol w="1022289">
                  <a:extLst>
                    <a:ext uri="{9D8B030D-6E8A-4147-A177-3AD203B41FA5}">
                      <a16:colId xmlns:a16="http://schemas.microsoft.com/office/drawing/2014/main" val="264998501"/>
                    </a:ext>
                  </a:extLst>
                </a:gridCol>
                <a:gridCol w="557612">
                  <a:extLst>
                    <a:ext uri="{9D8B030D-6E8A-4147-A177-3AD203B41FA5}">
                      <a16:colId xmlns:a16="http://schemas.microsoft.com/office/drawing/2014/main" val="3214314382"/>
                    </a:ext>
                  </a:extLst>
                </a:gridCol>
                <a:gridCol w="663824">
                  <a:extLst>
                    <a:ext uri="{9D8B030D-6E8A-4147-A177-3AD203B41FA5}">
                      <a16:colId xmlns:a16="http://schemas.microsoft.com/office/drawing/2014/main" val="1715659743"/>
                    </a:ext>
                  </a:extLst>
                </a:gridCol>
                <a:gridCol w="584164">
                  <a:extLst>
                    <a:ext uri="{9D8B030D-6E8A-4147-A177-3AD203B41FA5}">
                      <a16:colId xmlns:a16="http://schemas.microsoft.com/office/drawing/2014/main" val="778797902"/>
                    </a:ext>
                  </a:extLst>
                </a:gridCol>
                <a:gridCol w="809864">
                  <a:extLst>
                    <a:ext uri="{9D8B030D-6E8A-4147-A177-3AD203B41FA5}">
                      <a16:colId xmlns:a16="http://schemas.microsoft.com/office/drawing/2014/main" val="2683059845"/>
                    </a:ext>
                  </a:extLst>
                </a:gridCol>
                <a:gridCol w="385019">
                  <a:extLst>
                    <a:ext uri="{9D8B030D-6E8A-4147-A177-3AD203B41FA5}">
                      <a16:colId xmlns:a16="http://schemas.microsoft.com/office/drawing/2014/main" val="2756400020"/>
                    </a:ext>
                  </a:extLst>
                </a:gridCol>
                <a:gridCol w="677100">
                  <a:extLst>
                    <a:ext uri="{9D8B030D-6E8A-4147-A177-3AD203B41FA5}">
                      <a16:colId xmlns:a16="http://schemas.microsoft.com/office/drawing/2014/main" val="3002277467"/>
                    </a:ext>
                  </a:extLst>
                </a:gridCol>
                <a:gridCol w="451399">
                  <a:extLst>
                    <a:ext uri="{9D8B030D-6E8A-4147-A177-3AD203B41FA5}">
                      <a16:colId xmlns:a16="http://schemas.microsoft.com/office/drawing/2014/main" val="1002440806"/>
                    </a:ext>
                  </a:extLst>
                </a:gridCol>
              </a:tblGrid>
              <a:tr h="215538">
                <a:tc gridSpan="10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Servizio di parcheggi e bus-navetta privati nei fine settimana per 16 ore giornaliere</a:t>
                      </a:r>
                      <a:endParaRPr lang="it-IT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400351"/>
                  </a:ext>
                </a:extLst>
              </a:tr>
              <a:tr h="215538">
                <a:tc gridSpan="9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Collegamento Torri Morandi-Punta-Torre Bianca-Pozzo Giudeo-Torri Morandi</a:t>
                      </a:r>
                      <a:endParaRPr lang="it-IT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3916418616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912336137"/>
                  </a:ext>
                </a:extLst>
              </a:tr>
              <a:tr h="2810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300" u="none" strike="noStrike">
                          <a:effectLst/>
                        </a:rPr>
                        <a:t>PERCORSO "B1" TEMPI</a:t>
                      </a:r>
                      <a:endParaRPr lang="it-IT" sz="1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NAVETTE IMPIEGATE: N.2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2490273714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263877041"/>
                  </a:ext>
                </a:extLst>
              </a:tr>
              <a:tr h="2073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Percorrenza media: 10 minuti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3787096310"/>
                  </a:ext>
                </a:extLst>
              </a:tr>
              <a:tr h="207327"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Attesa media: 5 minuti (10minuti/2navette)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851695948"/>
                  </a:ext>
                </a:extLst>
              </a:tr>
              <a:tr h="207327"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Max numero di persone trasportate: 108/h 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793190692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882630897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*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1 turni: 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3997877665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9,30 - 01,30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16 ore giornaliere di servizio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910068983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Il prezzo di 0,60/h è orario. Si prevede un indice di riempimento medio del 75%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800130369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2033381098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**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E' ammesso utilizzare le navette da pedoni per spostamenti locali lungo il percorso B2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2007849805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999472134"/>
                  </a:ext>
                </a:extLst>
              </a:tr>
              <a:tr h="215538">
                <a:tc gridSpan="10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Servizio di parcheggi e bus-navetta privati nei fine settimana per 16 ore giornaliere</a:t>
                      </a:r>
                      <a:endParaRPr lang="it-IT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968200"/>
                  </a:ext>
                </a:extLst>
              </a:tr>
              <a:tr h="215538">
                <a:tc gridSpan="10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Collegamento Punta-Torre Bianca-Ist.marino-Gtanatari-via Circuito-Torre Faro-Punta</a:t>
                      </a:r>
                      <a:endParaRPr lang="it-IT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318085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988667379"/>
                  </a:ext>
                </a:extLst>
              </a:tr>
              <a:tr h="2810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300" u="none" strike="noStrike">
                          <a:effectLst/>
                        </a:rPr>
                        <a:t>PERCORSO "B2" TEMPI</a:t>
                      </a:r>
                      <a:endParaRPr lang="it-IT" sz="1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NAVETTE IMPIEGATE: N.2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4014850249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2734206908"/>
                  </a:ext>
                </a:extLst>
              </a:tr>
              <a:tr h="2073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Percorrenza media: 15 minuti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423813770"/>
                  </a:ext>
                </a:extLst>
              </a:tr>
              <a:tr h="207327"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Attesa media: 7-8 minuti (15minuti/2navette)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2526337027"/>
                  </a:ext>
                </a:extLst>
              </a:tr>
              <a:tr h="207327"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Max numero di persone trasportate: 72/h 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761096959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4133604005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*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1 turni: 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644984199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9,30 - 01,30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16 ore giornaliere di servizio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600938180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Il prezzo di 0,60/h è orario. Si prevede un indice di riempimento medio del 75%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395080134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3647609940"/>
                  </a:ext>
                </a:extLst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**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E' ammesso utilizzare le navette da pedoni per spostamenti locali lungo il percorso B1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925143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63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64883"/>
              </p:ext>
            </p:extLst>
          </p:nvPr>
        </p:nvGraphicFramePr>
        <p:xfrm>
          <a:off x="467546" y="692692"/>
          <a:ext cx="8208909" cy="5832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924">
                  <a:extLst>
                    <a:ext uri="{9D8B030D-6E8A-4147-A177-3AD203B41FA5}">
                      <a16:colId xmlns:a16="http://schemas.microsoft.com/office/drawing/2014/main" val="3015666628"/>
                    </a:ext>
                  </a:extLst>
                </a:gridCol>
                <a:gridCol w="2783335">
                  <a:extLst>
                    <a:ext uri="{9D8B030D-6E8A-4147-A177-3AD203B41FA5}">
                      <a16:colId xmlns:a16="http://schemas.microsoft.com/office/drawing/2014/main" val="3631130152"/>
                    </a:ext>
                  </a:extLst>
                </a:gridCol>
                <a:gridCol w="987635">
                  <a:extLst>
                    <a:ext uri="{9D8B030D-6E8A-4147-A177-3AD203B41FA5}">
                      <a16:colId xmlns:a16="http://schemas.microsoft.com/office/drawing/2014/main" val="3109906457"/>
                    </a:ext>
                  </a:extLst>
                </a:gridCol>
                <a:gridCol w="538711">
                  <a:extLst>
                    <a:ext uri="{9D8B030D-6E8A-4147-A177-3AD203B41FA5}">
                      <a16:colId xmlns:a16="http://schemas.microsoft.com/office/drawing/2014/main" val="4079028828"/>
                    </a:ext>
                  </a:extLst>
                </a:gridCol>
                <a:gridCol w="641320">
                  <a:extLst>
                    <a:ext uri="{9D8B030D-6E8A-4147-A177-3AD203B41FA5}">
                      <a16:colId xmlns:a16="http://schemas.microsoft.com/office/drawing/2014/main" val="3348578831"/>
                    </a:ext>
                  </a:extLst>
                </a:gridCol>
                <a:gridCol w="564362">
                  <a:extLst>
                    <a:ext uri="{9D8B030D-6E8A-4147-A177-3AD203B41FA5}">
                      <a16:colId xmlns:a16="http://schemas.microsoft.com/office/drawing/2014/main" val="3939168902"/>
                    </a:ext>
                  </a:extLst>
                </a:gridCol>
                <a:gridCol w="782412">
                  <a:extLst>
                    <a:ext uri="{9D8B030D-6E8A-4147-A177-3AD203B41FA5}">
                      <a16:colId xmlns:a16="http://schemas.microsoft.com/office/drawing/2014/main" val="3336976820"/>
                    </a:ext>
                  </a:extLst>
                </a:gridCol>
                <a:gridCol w="371966">
                  <a:extLst>
                    <a:ext uri="{9D8B030D-6E8A-4147-A177-3AD203B41FA5}">
                      <a16:colId xmlns:a16="http://schemas.microsoft.com/office/drawing/2014/main" val="250432584"/>
                    </a:ext>
                  </a:extLst>
                </a:gridCol>
                <a:gridCol w="654147">
                  <a:extLst>
                    <a:ext uri="{9D8B030D-6E8A-4147-A177-3AD203B41FA5}">
                      <a16:colId xmlns:a16="http://schemas.microsoft.com/office/drawing/2014/main" val="4176651301"/>
                    </a:ext>
                  </a:extLst>
                </a:gridCol>
                <a:gridCol w="436097">
                  <a:extLst>
                    <a:ext uri="{9D8B030D-6E8A-4147-A177-3AD203B41FA5}">
                      <a16:colId xmlns:a16="http://schemas.microsoft.com/office/drawing/2014/main" val="2702298895"/>
                    </a:ext>
                  </a:extLst>
                </a:gridCol>
              </a:tblGrid>
              <a:tr h="392331">
                <a:tc gridSpan="10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Servizio di parcheggi e bus-navetta privati nei fine settimana per 16 ore giornaliere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87156"/>
                  </a:ext>
                </a:extLst>
              </a:tr>
              <a:tr h="392331">
                <a:tc gridSpan="10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Collegamento Torri Morandi-Punta-Torre Bianca-Granatari-via Circuito-Torre Faro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35091"/>
                  </a:ext>
                </a:extLst>
              </a:tr>
              <a:tr h="3923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Torri Morandi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9086021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6284311"/>
                  </a:ext>
                </a:extLst>
              </a:tr>
              <a:tr h="5044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PERCORSO "C" TEMPI</a:t>
                      </a:r>
                      <a:endParaRPr lang="it-IT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NAVETTE IMPIEGATE: N.4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7317918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929992"/>
                  </a:ext>
                </a:extLst>
              </a:tr>
              <a:tr h="3773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Percorrenza media: 15 minuti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7064567"/>
                  </a:ext>
                </a:extLst>
              </a:tr>
              <a:tr h="3773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Attesa media: 4 minuti (15minuti/4navette)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7190899"/>
                  </a:ext>
                </a:extLst>
              </a:tr>
              <a:tr h="3773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Max numero di persone trasportate: 108/h 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2614678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9185260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*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1 turni: 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6270499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9,30 - 01,30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16 ore giornaliere di servizio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1683031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Il prezzo di 0,60/h è orario. Si prevede un indice di riempimento medio del 75%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8191499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1415159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**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E' ammesso utilizzare le navette da pedoni per spostamenti locali lungo il percorso C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919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1090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3360</TotalTime>
  <Words>472</Words>
  <Application>Microsoft Office PowerPoint</Application>
  <PresentationFormat>Presentazione su schermo (4:3)</PresentationFormat>
  <Paragraphs>139</Paragraphs>
  <Slides>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  <vt:variant>
        <vt:lpstr>Presentazioni personalizzate</vt:lpstr>
      </vt:variant>
      <vt:variant>
        <vt:i4>1</vt:i4>
      </vt:variant>
    </vt:vector>
  </HeadingPairs>
  <TitlesOfParts>
    <vt:vector size="12" baseType="lpstr">
      <vt:lpstr>Arial</vt:lpstr>
      <vt:lpstr>Calibri</vt:lpstr>
      <vt:lpstr>Tema di Office</vt:lpstr>
      <vt:lpstr>Presentazione standard di PowerPoint</vt:lpstr>
      <vt:lpstr>Presentazione standard di PowerPoint</vt:lpstr>
      <vt:lpstr>Varco n.1 –Inizio Via Primo Palazzo</vt:lpstr>
      <vt:lpstr>Varco n.2 – Via Circuito_Via Nuova</vt:lpstr>
      <vt:lpstr>Varco n.3 – Istituto Marino</vt:lpstr>
      <vt:lpstr>Presentazione standard di PowerPoint</vt:lpstr>
      <vt:lpstr>Presentazione standard di PowerPoint</vt:lpstr>
      <vt:lpstr>Presentazione standard di PowerPoint</vt:lpstr>
      <vt:lpstr>Presentazione personalizzata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Ing</cp:lastModifiedBy>
  <cp:revision>200</cp:revision>
  <dcterms:created xsi:type="dcterms:W3CDTF">2018-09-17T20:24:15Z</dcterms:created>
  <dcterms:modified xsi:type="dcterms:W3CDTF">2021-04-24T07:31:50Z</dcterms:modified>
</cp:coreProperties>
</file>